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Anton"/>
      <p:regular r:id="rId44"/>
    </p:embeddedFont>
    <p:embeddedFont>
      <p:font typeface="Lato"/>
      <p:regular r:id="rId45"/>
      <p:bold r:id="rId46"/>
      <p:italic r:id="rId47"/>
      <p:boldItalic r:id="rId48"/>
    </p:embeddedFont>
    <p:embeddedFont>
      <p:font typeface="Helvetica Neue"/>
      <p:regular r:id="rId49"/>
      <p:bold r:id="rId50"/>
      <p:italic r:id="rId51"/>
      <p:boldItalic r:id="rId52"/>
    </p:embeddedFont>
    <p:embeddedFont>
      <p:font typeface="Helvetica Neue Light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D24BC1-09BB-4634-87AC-9FAA0D262DFB}">
  <a:tblStyle styleId="{DAD24BC1-09BB-4634-87AC-9FAA0D262D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Anton-regular.fntdata"/><Relationship Id="rId43" Type="http://schemas.openxmlformats.org/officeDocument/2006/relationships/slide" Target="slides/slide37.xml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schemas.openxmlformats.org/officeDocument/2006/relationships/font" Target="fonts/HelveticaNeu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schemas.openxmlformats.org/officeDocument/2006/relationships/font" Target="fonts/HelveticaNeueLight-regular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5.xml"/><Relationship Id="rId55" Type="http://schemas.openxmlformats.org/officeDocument/2006/relationships/font" Target="fonts/HelveticaNeueLight-italic.fntdata"/><Relationship Id="rId10" Type="http://schemas.openxmlformats.org/officeDocument/2006/relationships/slide" Target="slides/slide4.xml"/><Relationship Id="rId54" Type="http://schemas.openxmlformats.org/officeDocument/2006/relationships/font" Target="fonts/HelveticaNeueLight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HelveticaNeueLight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faf3aaa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faf3aaa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1d208cace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1d208cace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1d208cace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1d208cace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1d208cace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1d208cace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1d208cace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1d208cace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1d208cace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1d208cace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1d208cace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1d208cace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0fba3f6f9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0fba3f6f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challenges genéricos.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0fba3f6f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0fba3f6f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0fba3f6f9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0fba3f6f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 5 minutos, aproximadamente a la mitad de la clase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2405ab1fd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2405ab1fd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a7d1f046a_1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a7d1f046a_1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 Se completa con los objetivos de la clase según el programa.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1d208cace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1d208cace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1d208cace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1d208cace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4bd78d0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4bd78d0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1d208cace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91d208cace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4bd78d02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4bd78d02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4bd78d02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4bd78d02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4bd78d02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4bd78d02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4bd78d02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4bd78d02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4bd78d02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4bd78d02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4bd78d02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94bd78d02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0bab0a1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90bab0a1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4bd78d02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4bd78d02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94bd78d02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94bd78d02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0fba3f6f9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90fba3f6f9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 5 minutos, aproximadamente a la mitad de la clase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0fba3f6f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90fba3f6f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176d0f51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176d0f51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2be900e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2be900e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0bab0a1d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90bab0a1d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90bab0a1df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90bab0a1d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1d208cace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91d208cac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1d208cac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1d208cac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1d208cace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1d208cace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2405ab1f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2405ab1f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1d208cace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1d208cace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1d208cace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1d208cace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3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32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830900" y="2033775"/>
            <a:ext cx="54822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CONTEXT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022750" y="1633175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s-419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Clase 10. </a:t>
            </a:r>
            <a:r>
              <a:rPr lang="es-419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React JS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/>
        </p:nvSpPr>
        <p:spPr>
          <a:xfrm>
            <a:off x="179950" y="964400"/>
            <a:ext cx="3033300" cy="20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Tengo que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envolver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nodo de React al que quiero que este provider propague hacia sus children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313025" y="4050925"/>
            <a:ext cx="72549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Cuidado: Si no seteamos </a:t>
            </a:r>
            <a:r>
              <a:rPr b="1"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value</a:t>
            </a:r>
            <a:r>
              <a:rPr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b="1"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usará el valor que se le dió en la creación</a:t>
            </a:r>
            <a:endParaRPr i="1"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4">
            <a:alphaModFix/>
          </a:blip>
          <a:srcRect b="4189" l="0" r="0" t="59122"/>
          <a:stretch/>
        </p:blipFill>
        <p:spPr>
          <a:xfrm>
            <a:off x="3388050" y="1055388"/>
            <a:ext cx="5755949" cy="18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/>
          <p:nvPr/>
        </p:nvSpPr>
        <p:spPr>
          <a:xfrm>
            <a:off x="4382450" y="1887100"/>
            <a:ext cx="2510700" cy="405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6893250" y="1887100"/>
            <a:ext cx="2250600" cy="405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1111500" y="2077200"/>
            <a:ext cx="69210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CONSUMIENDO UN 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CONTEXTO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/>
        </p:nvSpPr>
        <p:spPr>
          <a:xfrm>
            <a:off x="193400" y="745575"/>
            <a:ext cx="3760800" cy="23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esta manera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useContext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(ThemeContext)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 devolverá el value del 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&lt;x.Provider value={}&gt;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313025" y="3877500"/>
            <a:ext cx="72549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Probablemente también importemos el contexto desde el archivo donde lo hayamos creado, por ejemplo </a:t>
            </a:r>
            <a:r>
              <a:rPr b="1"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src/context/themeContext.js</a:t>
            </a:r>
            <a:endParaRPr b="1" i="1" sz="17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 rotWithShape="1">
          <a:blip r:embed="rId4">
            <a:alphaModFix/>
          </a:blip>
          <a:srcRect b="55211" l="0" r="0" t="-7430"/>
          <a:stretch/>
        </p:blipFill>
        <p:spPr>
          <a:xfrm>
            <a:off x="3954211" y="597425"/>
            <a:ext cx="5189789" cy="2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/>
        </p:nvSpPr>
        <p:spPr>
          <a:xfrm>
            <a:off x="824900" y="2077200"/>
            <a:ext cx="69210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DECLARANDO UN CONSUMER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(modo alternativo)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/>
        </p:nvSpPr>
        <p:spPr>
          <a:xfrm>
            <a:off x="193400" y="755125"/>
            <a:ext cx="3760800" cy="23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un consumer podemos lograr un efecto similar y si el value cambia React hará el re-render cuando cambie el value del provider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/>
        </p:nvSpPr>
        <p:spPr>
          <a:xfrm>
            <a:off x="193400" y="3695825"/>
            <a:ext cx="7612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consumers son cómodos cuando no necesitamos </a:t>
            </a:r>
            <a:r>
              <a:rPr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estado</a:t>
            </a:r>
            <a:r>
              <a:rPr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el componente consumidor </a:t>
            </a:r>
            <a:r>
              <a:rPr b="1"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(ComponentA2)</a:t>
            </a:r>
            <a:r>
              <a:rPr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lograr otro efecto secundario </a:t>
            </a:r>
            <a:endParaRPr b="1" i="1" sz="17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 rotWithShape="1">
          <a:blip r:embed="rId4">
            <a:alphaModFix/>
          </a:blip>
          <a:srcRect b="0" l="3531" r="3531" t="0"/>
          <a:stretch/>
        </p:blipFill>
        <p:spPr>
          <a:xfrm>
            <a:off x="3954211" y="755125"/>
            <a:ext cx="5189790" cy="2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2218525" y="1442550"/>
            <a:ext cx="48585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678" y="2323950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/>
        </p:nvSpPr>
        <p:spPr>
          <a:xfrm>
            <a:off x="1685700" y="2077200"/>
            <a:ext cx="5772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Crea tu contexto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691450" y="2899275"/>
            <a:ext cx="75144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tu proyecto en </a:t>
            </a:r>
            <a:r>
              <a:rPr lang="es-419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src/context/ </a:t>
            </a:r>
            <a:r>
              <a:rPr lang="es-419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un Contexto llamado </a:t>
            </a:r>
            <a:r>
              <a:rPr b="1" lang="es-419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cartContext.js</a:t>
            </a:r>
            <a:r>
              <a:rPr lang="es-419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cuyo valor default sea [ ], e importalo como provider de tu app con value []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Pista: Los pasos son los mismos que en las slides, pero deberás exportar tu context creado para poder usarlo en App.js  ;)</a:t>
            </a:r>
            <a:endParaRPr i="1"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15 minutos</a:t>
            </a:r>
            <a:endParaRPr i="1"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797424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/>
        </p:nvSpPr>
        <p:spPr>
          <a:xfrm>
            <a:off x="1398000" y="14874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6" name="Google Shape;18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2713" y="2476550"/>
            <a:ext cx="938575" cy="9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/>
          <p:nvPr/>
        </p:nvSpPr>
        <p:spPr>
          <a:xfrm>
            <a:off x="1136200" y="548025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1"/>
          <p:cNvSpPr txBox="1"/>
          <p:nvPr/>
        </p:nvSpPr>
        <p:spPr>
          <a:xfrm>
            <a:off x="2492050" y="588825"/>
            <a:ext cx="59235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Recap context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150" y="724975"/>
            <a:ext cx="716800" cy="7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/>
        </p:nvSpPr>
        <p:spPr>
          <a:xfrm>
            <a:off x="1136200" y="1775250"/>
            <a:ext cx="78123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Permiten compartir un valor único cross-app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Reducen el wrapper-hell (infierno de nesting)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solo pueden llevar values, sino cualquier tipo de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fn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</a:t>
            </a: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referencia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Toman el valor del provider mas cercano o el definido durante su declaración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53025" y="3136200"/>
            <a:ext cx="86139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-"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Organizar los eventos aplicativos de nuestros proyectos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-"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interacciones persistentes entre componentes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Desarrollar implementaciones custom de context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071525" y="2226825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3772975" y="645075"/>
            <a:ext cx="1374000" cy="13740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113" y="945213"/>
            <a:ext cx="773725" cy="7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CONTEXTO DINÁMICO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099" y="946863"/>
            <a:ext cx="2907350" cy="26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 txBox="1"/>
          <p:nvPr/>
        </p:nvSpPr>
        <p:spPr>
          <a:xfrm>
            <a:off x="569425" y="865038"/>
            <a:ext cx="5217000" cy="3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contextos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 pueden ser alterados en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tiempo de ejecución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 sus efectos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propagados </a:t>
            </a: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resto de los consumidores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400" y="454175"/>
            <a:ext cx="7585477" cy="378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00" y="870846"/>
            <a:ext cx="2024825" cy="18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 txBox="1"/>
          <p:nvPr/>
        </p:nvSpPr>
        <p:spPr>
          <a:xfrm>
            <a:off x="2465575" y="330350"/>
            <a:ext cx="52170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Flexibilidad de context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State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Hooks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+ 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Higher Order Components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=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2152" y="3928575"/>
            <a:ext cx="926250" cy="9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CONFIGURANDO UN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NODO PROVEEDOR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7"/>
          <p:cNvPicPr preferRelativeResize="0"/>
          <p:nvPr/>
        </p:nvPicPr>
        <p:blipFill rotWithShape="1">
          <a:blip r:embed="rId4">
            <a:alphaModFix/>
          </a:blip>
          <a:srcRect b="0" l="49153" r="0" t="0"/>
          <a:stretch/>
        </p:blipFill>
        <p:spPr>
          <a:xfrm>
            <a:off x="4360026" y="397400"/>
            <a:ext cx="3856998" cy="37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7"/>
          <p:cNvSpPr txBox="1"/>
          <p:nvPr/>
        </p:nvSpPr>
        <p:spPr>
          <a:xfrm>
            <a:off x="454175" y="590425"/>
            <a:ext cx="3996600" cy="4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Lo importante al configurar esta estrategia será: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Helvetica Neue"/>
              <a:buAutoNum type="arabicPeriod"/>
            </a:pP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Saber </a:t>
            </a:r>
            <a:r>
              <a:rPr b="1" lang="es-419" sz="1900">
                <a:latin typeface="Helvetica Neue"/>
                <a:ea typeface="Helvetica Neue"/>
                <a:cs typeface="Helvetica Neue"/>
                <a:sym typeface="Helvetica Neue"/>
              </a:rPr>
              <a:t>elegir 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cuál es el </a:t>
            </a:r>
            <a:r>
              <a:rPr b="1" lang="es-419" sz="1900">
                <a:latin typeface="Helvetica Neue"/>
                <a:ea typeface="Helvetica Neue"/>
                <a:cs typeface="Helvetica Neue"/>
                <a:sym typeface="Helvetica Neue"/>
              </a:rPr>
              <a:t>punto estratégico 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de mi aplicación donde iniciaré el estado de ese context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Helvetica Neue"/>
              <a:buAutoNum type="arabicPeriod"/>
            </a:pPr>
            <a:r>
              <a:rPr b="1" lang="es-419" sz="1900">
                <a:latin typeface="Helvetica Neue"/>
                <a:ea typeface="Helvetica Neue"/>
                <a:cs typeface="Helvetica Neue"/>
                <a:sym typeface="Helvetica Neue"/>
              </a:rPr>
              <a:t>Combinarlo 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estratégicamente con un </a:t>
            </a:r>
            <a:r>
              <a:rPr b="1" lang="es-419" sz="1900">
                <a:latin typeface="Helvetica Neue"/>
                <a:ea typeface="Helvetica Neue"/>
                <a:cs typeface="Helvetica Neue"/>
                <a:sym typeface="Helvetica Neue"/>
              </a:rPr>
              <a:t>useState 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poder </a:t>
            </a:r>
            <a:r>
              <a:rPr b="1" lang="es-419" sz="1900">
                <a:latin typeface="Helvetica Neue"/>
                <a:ea typeface="Helvetica Neue"/>
                <a:cs typeface="Helvetica Neue"/>
                <a:sym typeface="Helvetica Neue"/>
              </a:rPr>
              <a:t>mutarlo </a:t>
            </a:r>
            <a:r>
              <a:rPr lang="es-419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y que el useState me ayude a hacer trigger de renderings en consumers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 flipH="1" rot="10800000">
            <a:off x="4201100" y="1510325"/>
            <a:ext cx="442800" cy="5448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/>
          <p:nvPr/>
        </p:nvSpPr>
        <p:spPr>
          <a:xfrm>
            <a:off x="1136200" y="548025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8"/>
          <p:cNvSpPr txBox="1"/>
          <p:nvPr/>
        </p:nvSpPr>
        <p:spPr>
          <a:xfrm>
            <a:off x="2492050" y="588825"/>
            <a:ext cx="59235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CODER TIPS: CONTEXT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150" y="724975"/>
            <a:ext cx="716800" cy="7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8"/>
          <p:cNvSpPr txBox="1"/>
          <p:nvPr/>
        </p:nvSpPr>
        <p:spPr>
          <a:xfrm>
            <a:off x="1011300" y="1618725"/>
            <a:ext cx="7812300" cy="31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Puedo tener múltiples contextos del mismo corriendo en una aplicación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valor provisto por el hook de contexto será el del parent provider más próximo del árbol a mi componente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 que con redux, ¡una gran cantidad de casos de uso podemos lograrlos sólo conociendo bien react, context, hooks y patrones que aprendimos en este curso, no te dejes llevar!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CREANDO UN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CUSTOM PROVIDER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/>
          <p:nvPr/>
        </p:nvSpPr>
        <p:spPr>
          <a:xfrm>
            <a:off x="326975" y="334977"/>
            <a:ext cx="5217000" cy="4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Contexto dinámico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podríamos declarar un provider simplemente haciendo lo siguiente</a:t>
            </a:r>
            <a:r>
              <a:rPr lang="es-419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75" y="2278925"/>
            <a:ext cx="71437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1"/>
          <p:cNvSpPr txBox="1"/>
          <p:nvPr/>
        </p:nvSpPr>
        <p:spPr>
          <a:xfrm>
            <a:off x="326975" y="334977"/>
            <a:ext cx="5217000" cy="4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Contexto dinámico: Custom Provider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225" y="836950"/>
            <a:ext cx="5785101" cy="34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1"/>
          <p:cNvSpPr txBox="1"/>
          <p:nvPr/>
        </p:nvSpPr>
        <p:spPr>
          <a:xfrm>
            <a:off x="408775" y="1090050"/>
            <a:ext cx="26112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dar mucho más valor agregado si lo transformamos en un proveedor con capacidades customizadas y su estado linkeado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649" y="1040863"/>
            <a:ext cx="2907350" cy="26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181650" y="865038"/>
            <a:ext cx="5217000" cy="3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Dado que React funciona con un flujo de datos unidireccional, la única manera de transmitir datos es vía </a:t>
            </a:r>
            <a:r>
              <a:rPr b="1" lang="es-419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 b="0" l="19266" r="19492" t="0"/>
          <a:stretch/>
        </p:blipFill>
        <p:spPr>
          <a:xfrm>
            <a:off x="5217000" y="1131000"/>
            <a:ext cx="1186524" cy="242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2"/>
          <p:cNvSpPr txBox="1"/>
          <p:nvPr/>
        </p:nvSpPr>
        <p:spPr>
          <a:xfrm>
            <a:off x="326975" y="334977"/>
            <a:ext cx="5217000" cy="4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Contexto dinámico: Custom Provider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1" name="Google Shape;2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225" y="836950"/>
            <a:ext cx="5785101" cy="34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/>
          <p:nvPr/>
        </p:nvSpPr>
        <p:spPr>
          <a:xfrm>
            <a:off x="408775" y="1090050"/>
            <a:ext cx="27135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un componente virtual de fachada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Al que podemos agregar helpers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Y hacer wrapping de cualquier nodo que quiera transformar en provider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73" name="Google Shape;273;p42"/>
          <p:cNvCxnSpPr/>
          <p:nvPr/>
        </p:nvCxnSpPr>
        <p:spPr>
          <a:xfrm flipH="1" rot="10800000">
            <a:off x="2827225" y="1010425"/>
            <a:ext cx="1805400" cy="6246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42"/>
          <p:cNvCxnSpPr/>
          <p:nvPr/>
        </p:nvCxnSpPr>
        <p:spPr>
          <a:xfrm flipH="1" rot="10800000">
            <a:off x="2475250" y="2026575"/>
            <a:ext cx="856500" cy="7893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42"/>
          <p:cNvCxnSpPr/>
          <p:nvPr/>
        </p:nvCxnSpPr>
        <p:spPr>
          <a:xfrm flipH="1" rot="10800000">
            <a:off x="2509300" y="2632225"/>
            <a:ext cx="822600" cy="195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42"/>
          <p:cNvCxnSpPr>
            <a:endCxn id="277" idx="1"/>
          </p:cNvCxnSpPr>
          <p:nvPr/>
        </p:nvCxnSpPr>
        <p:spPr>
          <a:xfrm flipH="1" rot="10800000">
            <a:off x="2872550" y="3889850"/>
            <a:ext cx="545100" cy="2658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42"/>
          <p:cNvSpPr/>
          <p:nvPr/>
        </p:nvSpPr>
        <p:spPr>
          <a:xfrm>
            <a:off x="3417650" y="3792350"/>
            <a:ext cx="715200" cy="1950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/>
        </p:nvSpPr>
        <p:spPr>
          <a:xfrm>
            <a:off x="408775" y="1090050"/>
            <a:ext cx="3213300" cy="3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 simplemente envolvemos los componentes que queramos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s-419" sz="2100">
                <a:latin typeface="Helvetica Neue"/>
                <a:ea typeface="Helvetica Neue"/>
                <a:cs typeface="Helvetica Neue"/>
                <a:sym typeface="Helvetica Neue"/>
              </a:rPr>
              <a:t>custom provider</a:t>
            </a:r>
            <a:r>
              <a:rPr lang="es-419" sz="21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dará estado y hará </a:t>
            </a:r>
            <a:r>
              <a:rPr b="1" lang="es-419" sz="2100">
                <a:latin typeface="Helvetica Neue"/>
                <a:ea typeface="Helvetica Neue"/>
                <a:cs typeface="Helvetica Neue"/>
                <a:sym typeface="Helvetica Neue"/>
              </a:rPr>
              <a:t>sync con sus consumers</a:t>
            </a:r>
            <a:r>
              <a:rPr lang="es-419" sz="21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de manera </a:t>
            </a:r>
            <a:r>
              <a:rPr b="1" lang="es-419" sz="2100">
                <a:latin typeface="Helvetica Neue"/>
                <a:ea typeface="Helvetica Neue"/>
                <a:cs typeface="Helvetica Neue"/>
                <a:sym typeface="Helvetica Neue"/>
              </a:rPr>
              <a:t>automática </a:t>
            </a:r>
            <a:r>
              <a:rPr lang="es-419" sz="2100">
                <a:latin typeface="Helvetica Neue Light"/>
                <a:ea typeface="Helvetica Neue Light"/>
                <a:cs typeface="Helvetica Neue Light"/>
                <a:sym typeface="Helvetica Neue Light"/>
              </a:rPr>
              <a:t>en updates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3"/>
          <p:cNvSpPr txBox="1"/>
          <p:nvPr/>
        </p:nvSpPr>
        <p:spPr>
          <a:xfrm>
            <a:off x="326975" y="334977"/>
            <a:ext cx="5217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Consumir el custom provider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850" y="792025"/>
            <a:ext cx="4858751" cy="30939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43"/>
          <p:cNvCxnSpPr/>
          <p:nvPr/>
        </p:nvCxnSpPr>
        <p:spPr>
          <a:xfrm>
            <a:off x="2441175" y="1657725"/>
            <a:ext cx="2248200" cy="3297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43"/>
          <p:cNvCxnSpPr/>
          <p:nvPr/>
        </p:nvCxnSpPr>
        <p:spPr>
          <a:xfrm flipH="1" rot="10800000">
            <a:off x="2452525" y="2350275"/>
            <a:ext cx="2463900" cy="1283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43"/>
          <p:cNvSpPr txBox="1"/>
          <p:nvPr/>
        </p:nvSpPr>
        <p:spPr>
          <a:xfrm>
            <a:off x="4132850" y="3996225"/>
            <a:ext cx="6540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Coder tip: </a:t>
            </a:r>
            <a:r>
              <a:rPr i="1"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Observa como hemos  excluido a </a:t>
            </a:r>
            <a:r>
              <a:rPr b="1" i="1" lang="es-419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i="1" lang="es-419">
                <a:latin typeface="Helvetica Neue Light"/>
                <a:ea typeface="Helvetica Neue Light"/>
                <a:cs typeface="Helvetica Neue Light"/>
                <a:sym typeface="Helvetica Neue Light"/>
              </a:rPr>
              <a:t> del Provider</a:t>
            </a:r>
            <a:endParaRPr i="1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4"/>
          <p:cNvSpPr txBox="1"/>
          <p:nvPr/>
        </p:nvSpPr>
        <p:spPr>
          <a:xfrm>
            <a:off x="2218525" y="1442550"/>
            <a:ext cx="48585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VAMOS AL CÓDIGO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5" name="Google Shape;29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678" y="2323950"/>
            <a:ext cx="2362650" cy="1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301" name="Google Shape;30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/>
        </p:nvSpPr>
        <p:spPr>
          <a:xfrm>
            <a:off x="579150" y="2941475"/>
            <a:ext cx="79857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 React Context para mantener el estado de compra del user siguiendo los detalles del manual</a:t>
            </a:r>
            <a:endParaRPr i="1"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7" name="Google Shape;3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6"/>
          <p:cNvSpPr txBox="1"/>
          <p:nvPr/>
        </p:nvSpPr>
        <p:spPr>
          <a:xfrm>
            <a:off x="1922550" y="2176875"/>
            <a:ext cx="5298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CartContext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309" name="Google Shape;309;p46"/>
          <p:cNvGrpSpPr/>
          <p:nvPr/>
        </p:nvGrpSpPr>
        <p:grpSpPr>
          <a:xfrm>
            <a:off x="3882275" y="797424"/>
            <a:ext cx="1379450" cy="1379450"/>
            <a:chOff x="3882275" y="797424"/>
            <a:chExt cx="1379450" cy="1379450"/>
          </a:xfrm>
        </p:grpSpPr>
        <p:pic>
          <p:nvPicPr>
            <p:cNvPr id="310" name="Google Shape;310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82275" y="797424"/>
              <a:ext cx="1379450" cy="137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46"/>
            <p:cNvSpPr/>
            <p:nvPr/>
          </p:nvSpPr>
          <p:spPr>
            <a:xfrm>
              <a:off x="4879825" y="797425"/>
              <a:ext cx="381900" cy="381900"/>
            </a:xfrm>
            <a:prstGeom prst="ellipse">
              <a:avLst/>
            </a:prstGeom>
            <a:solidFill>
              <a:srgbClr val="2222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8</a:t>
              </a:r>
              <a:endPara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6" name="Google Shape;316;p47"/>
          <p:cNvGraphicFramePr/>
          <p:nvPr/>
        </p:nvGraphicFramePr>
        <p:xfrm>
          <a:off x="153250" y="2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{DAD24BC1-09BB-4634-87AC-9FAA0D262DFB}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CartContext</a:t>
                      </a:r>
                      <a:endParaRPr sz="2400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6104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al último commit de tu repositorio en Github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073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s-419" sz="200">
                          <a:solidFill>
                            <a:srgbClr val="4D5156"/>
                          </a:solidFill>
                        </a:rPr>
                      </a:br>
                      <a:r>
                        <a:rPr b="1" lang="es-419" sz="1700"/>
                        <a:t>&gt;&gt;</a:t>
                      </a:r>
                      <a:r>
                        <a:rPr b="1" lang="es-419" sz="17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-419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Implementa React Context para mantener el estado de compra del user siguiendo los detalles del manual</a:t>
                      </a:r>
                      <a:endParaRPr sz="17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700"/>
                        <a:t>&gt;&gt;</a:t>
                      </a:r>
                      <a:r>
                        <a:rPr b="1" lang="es-419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b="1" lang="es-419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CartContext.js</a:t>
                      </a: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con el context y su custom provider (Impórtalo en App.js)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 clickear comprar en ItemDetail se debe guardar en el CartContext el producto y su cantidad en forma de objeto { item: {} , quantity }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Detalle importante: CartContext debe tener la lógica incorporada de no aceptar duplicados y mantener su consistencia.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Métodos recomendados: 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addItem(item, quantity) // agregar cierta cantidad de un ítem al carrito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removeItem(itemId) // Remover un item del cart por usando su id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clear() // Remover todos los items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isInCart: (id) =&gt; true|false</a:t>
                      </a:r>
                      <a:endParaRPr sz="17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317" name="Google Shape;3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87" y="7886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/>
        </p:nvSpPr>
        <p:spPr>
          <a:xfrm>
            <a:off x="1956450" y="2623175"/>
            <a:ext cx="5231100" cy="17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Eventos aplicativos persistentes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Context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CustomProviders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4" name="Google Shape;324;p48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330" name="Google Shape;3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2170650" y="1493100"/>
            <a:ext cx="48027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CONTEXTO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307300" y="808475"/>
            <a:ext cx="3033300" cy="20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quisiera llevar una variable desde el punto más alto a mi punto de uso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 vería en algo parecido a lo siguiente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8050" y="808475"/>
            <a:ext cx="5755949" cy="28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307300" y="3810000"/>
            <a:ext cx="8256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Requeriría pasar la prop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‘isDarkMode’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por cada componente hasta llegar al requerido, y este caso son solo tres nestings (anidaciones).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5252675" y="691450"/>
            <a:ext cx="1734600" cy="497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5252675" y="1401875"/>
            <a:ext cx="1734600" cy="497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6236800" y="2828000"/>
            <a:ext cx="1734600" cy="497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17"/>
          <p:cNvCxnSpPr>
            <a:stCxn id="89" idx="0"/>
            <a:endCxn id="88" idx="4"/>
          </p:cNvCxnSpPr>
          <p:nvPr/>
        </p:nvCxnSpPr>
        <p:spPr>
          <a:xfrm rot="10800000">
            <a:off x="6120100" y="1899200"/>
            <a:ext cx="984000" cy="9288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7"/>
          <p:cNvCxnSpPr>
            <a:stCxn id="88" idx="0"/>
            <a:endCxn id="87" idx="4"/>
          </p:cNvCxnSpPr>
          <p:nvPr/>
        </p:nvCxnSpPr>
        <p:spPr>
          <a:xfrm rot="10800000">
            <a:off x="6119975" y="1188875"/>
            <a:ext cx="0" cy="213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217650" y="808475"/>
            <a:ext cx="3033300" cy="30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Declarando un </a:t>
            </a:r>
            <a:r>
              <a:rPr b="1"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contexto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podemos sacar todos los pasamanos intermedios.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a sabiendas del tipo de variable, que debería ser global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4">
            <a:alphaModFix/>
          </a:blip>
          <a:srcRect b="884" l="0" r="0" t="9814"/>
          <a:stretch/>
        </p:blipFill>
        <p:spPr>
          <a:xfrm>
            <a:off x="3388050" y="60675"/>
            <a:ext cx="5755949" cy="442915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5761725" y="1159250"/>
            <a:ext cx="1905000" cy="405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2773050" y="2077200"/>
            <a:ext cx="3597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CREANDO UN CONTEXT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193400" y="785000"/>
            <a:ext cx="30333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declaración es muy simple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 rotWithShape="1">
          <a:blip r:embed="rId4">
            <a:alphaModFix/>
          </a:blip>
          <a:srcRect b="82007" l="0" r="0" t="9814"/>
          <a:stretch/>
        </p:blipFill>
        <p:spPr>
          <a:xfrm>
            <a:off x="3388050" y="1225250"/>
            <a:ext cx="5755949" cy="40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93400" y="2429388"/>
            <a:ext cx="30333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puedo darle un default value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5">
            <a:alphaModFix/>
          </a:blip>
          <a:srcRect b="8739" l="0" r="0" t="8739"/>
          <a:stretch/>
        </p:blipFill>
        <p:spPr>
          <a:xfrm>
            <a:off x="3388050" y="2869650"/>
            <a:ext cx="5755948" cy="40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193400" y="4073800"/>
            <a:ext cx="65385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los próximos pasos entenderemos para qué sirve este ‘default’</a:t>
            </a:r>
            <a:endParaRPr i="1"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/>
        </p:nvSpPr>
        <p:spPr>
          <a:xfrm>
            <a:off x="2514900" y="2077200"/>
            <a:ext cx="41142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CONTEXT PROVIDER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(proveedor)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